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6858000" cy="9144000"/>
  <p:embeddedFontLst>
    <p:embeddedFont>
      <p:font typeface="Faustina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Palatino Linotype"/>
      <p:regular r:id="rId77"/>
      <p:bold r:id="rId78"/>
      <p:italic r:id="rId79"/>
      <p:boldItalic r:id="rId80"/>
    </p:embeddedFont>
    <p:embeddedFont>
      <p:font typeface="Helvetica Neue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5" roundtripDataSignature="AMtx7mjFRMPOMD9ABZPksI2MUWArhDW5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1E37BE-8AFD-43E4-8D0F-F91CEF8D3BC0}">
  <a:tblStyle styleId="{601E37BE-8AFD-43E4-8D0F-F91CEF8D3B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AC875A4-2A2D-425E-8662-941C0E78501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boldItalic.fntdata"/><Relationship Id="rId83" Type="http://schemas.openxmlformats.org/officeDocument/2006/relationships/font" Target="fonts/HelveticaNeue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customschemas.google.com/relationships/presentationmetadata" Target="meta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alatinoLinotype-boldItalic.fntdata"/><Relationship Id="rId82" Type="http://schemas.openxmlformats.org/officeDocument/2006/relationships/font" Target="fonts/HelveticaNeue-bold.fntdata"/><Relationship Id="rId81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-bold.fntdata"/><Relationship Id="rId33" Type="http://schemas.openxmlformats.org/officeDocument/2006/relationships/slide" Target="slides/slide28.xml"/><Relationship Id="rId77" Type="http://schemas.openxmlformats.org/officeDocument/2006/relationships/font" Target="fonts/PalatinoLinotype-regular.fntdata"/><Relationship Id="rId32" Type="http://schemas.openxmlformats.org/officeDocument/2006/relationships/slide" Target="slides/slide27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30.xml"/><Relationship Id="rId79" Type="http://schemas.openxmlformats.org/officeDocument/2006/relationships/font" Target="fonts/PalatinoLinotype-italic.fntdata"/><Relationship Id="rId34" Type="http://schemas.openxmlformats.org/officeDocument/2006/relationships/slide" Target="slides/slide29.xml"/><Relationship Id="rId78" Type="http://schemas.openxmlformats.org/officeDocument/2006/relationships/font" Target="fonts/PalatinoLinotype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Faustina-bold.fntdata"/><Relationship Id="rId21" Type="http://schemas.openxmlformats.org/officeDocument/2006/relationships/slide" Target="slides/slide16.xml"/><Relationship Id="rId65" Type="http://schemas.openxmlformats.org/officeDocument/2006/relationships/font" Target="fonts/Faustina-regular.fntdata"/><Relationship Id="rId24" Type="http://schemas.openxmlformats.org/officeDocument/2006/relationships/slide" Target="slides/slide19.xml"/><Relationship Id="rId68" Type="http://schemas.openxmlformats.org/officeDocument/2006/relationships/font" Target="fonts/Faustina-boldItalic.fntdata"/><Relationship Id="rId23" Type="http://schemas.openxmlformats.org/officeDocument/2006/relationships/slide" Target="slides/slide18.xml"/><Relationship Id="rId67" Type="http://schemas.openxmlformats.org/officeDocument/2006/relationships/font" Target="fonts/Faustina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opulationu.com/united-kingdom-population" TargetMode="External"/><Relationship Id="rId4" Type="http://schemas.openxmlformats.org/officeDocument/2006/relationships/hyperlink" Target="https://www.populationu.com/france-popula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5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Services Science &amp; Service Operational Management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CSBS VIII Sem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53" y="523220"/>
            <a:ext cx="3478122" cy="12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/>
          <p:nvPr/>
        </p:nvSpPr>
        <p:spPr>
          <a:xfrm>
            <a:off x="2569029" y="1010194"/>
            <a:ext cx="940525" cy="71352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5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2" name="Google Shape;152;p10"/>
          <p:cNvGraphicFramePr/>
          <p:nvPr/>
        </p:nvGraphicFramePr>
        <p:xfrm>
          <a:off x="1722301" y="1979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3491725"/>
                <a:gridCol w="1473575"/>
                <a:gridCol w="1986125"/>
              </a:tblGrid>
              <a:tr h="95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Types of Services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%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Value in</a:t>
                      </a:r>
                      <a:br>
                        <a:rPr b="1" lang="en-IN" sz="2800" u="none" cap="none" strike="noStrike"/>
                      </a:br>
                      <a:r>
                        <a:rPr b="1" lang="en-IN" sz="2800" u="none" cap="none" strike="noStrike"/>
                        <a:t>Lakh Crores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Financial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7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10.43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Manufacturing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20.86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Business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27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40.23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Infrastructure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12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17.88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Distribution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20.86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Government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29.8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Personal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8.94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8" name="Google Shape;158;p11"/>
          <p:cNvGraphicFramePr/>
          <p:nvPr/>
        </p:nvGraphicFramePr>
        <p:xfrm>
          <a:off x="241844" y="523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3491725"/>
                <a:gridCol w="1473575"/>
                <a:gridCol w="1986125"/>
              </a:tblGrid>
              <a:tr h="95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Types of Services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%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800" u="none" cap="none" strike="noStrike"/>
                        <a:t>Value in</a:t>
                      </a:r>
                      <a:br>
                        <a:rPr b="1" lang="en-IN" sz="2800" u="none" cap="none" strike="noStrike"/>
                      </a:br>
                      <a:r>
                        <a:rPr b="1" lang="en-IN" sz="2800" u="none" cap="none" strike="noStrike"/>
                        <a:t>Lakh Crores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Financial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7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10.43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Manufacturing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20.86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Business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27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40.23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Infrastructure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12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17.88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Distribution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14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20.86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Government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20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29.8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47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Personal Services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6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cap="none" strike="noStrike"/>
                        <a:t>8.94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</a:tbl>
          </a:graphicData>
        </a:graphic>
      </p:graphicFrame>
      <p:sp>
        <p:nvSpPr>
          <p:cNvPr id="159" name="Google Shape;159;p11"/>
          <p:cNvSpPr/>
          <p:nvPr/>
        </p:nvSpPr>
        <p:spPr>
          <a:xfrm>
            <a:off x="77379" y="2401459"/>
            <a:ext cx="7298781" cy="53122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5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241843" y="5328244"/>
            <a:ext cx="70385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Services 		         35% 		14 </a:t>
            </a:r>
            <a:endParaRPr i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93797" y="660450"/>
            <a:ext cx="70385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Services 		         35% 		14 </a:t>
            </a:r>
            <a:endParaRPr i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93797" y="1959428"/>
            <a:ext cx="849085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Company: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0.001% Market 		100 Crore company</a:t>
            </a:r>
            <a:endParaRPr i="1"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0" y="0"/>
            <a:ext cx="92049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Introduction: Role of services to IE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 txBox="1"/>
          <p:nvPr/>
        </p:nvSpPr>
        <p:spPr>
          <a:xfrm>
            <a:off x="148045" y="1480456"/>
            <a:ext cx="1179140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Employment (Job Creation):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of 100 Jobs in the market, how many are Jobs (direct or indirect) are for service industry?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of employs of TCS, IRCTC, Emirates Fly. ………….. 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0" y="710139"/>
            <a:ext cx="35891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of Economic Activity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769" y="1171804"/>
            <a:ext cx="8939030" cy="47083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/>
          <p:nvPr/>
        </p:nvSpPr>
        <p:spPr>
          <a:xfrm>
            <a:off x="3033157" y="5880148"/>
            <a:ext cx="58402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Hierarchy of economic activity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8273143" y="953758"/>
            <a:ext cx="1384663" cy="258500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6618514" y="1506583"/>
            <a:ext cx="24558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paying JOBS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149462" y="875602"/>
            <a:ext cx="7562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of U.S. Employment by Industry, 2014.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801" y="1543186"/>
            <a:ext cx="7269616" cy="510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49461" y="875602"/>
            <a:ext cx="118161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of Indian / (country of your choice) Employment by Industry, 2022.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44138" y="2299063"/>
            <a:ext cx="1067670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short paragraph on Service Job market and distribution of Jobs (Employment) in Indian or any country of your choice.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just write a “Premise”, there should be premise indicator (conclusions or explanation i.e. supporting your premise with reasons / warrant)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557515" y="1485203"/>
            <a:ext cx="75588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economies are service economies.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435427" y="2569028"/>
            <a:ext cx="113124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Industry is the highest contributor to global and regional economy </a:t>
            </a:r>
            <a:r>
              <a:rPr i="1"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growing demand for better consumer experience.  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435427" y="3984171"/>
            <a:ext cx="1131243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Industry is the highest contributor to global and regional economy </a:t>
            </a:r>
            <a:r>
              <a:rPr i="1"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has seen an increased growth of 3.17% compared to last year.  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0" y="0"/>
            <a:ext cx="10694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of Services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0" y="605386"/>
            <a:ext cx="76545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between services and operations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19" y="1857103"/>
            <a:ext cx="63341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957940" y="1487771"/>
            <a:ext cx="4563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 is selling GOODS / PRODUCTS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585165" y="1857103"/>
            <a:ext cx="425849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home delivery of purchased goods within an hour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7585165" y="4711337"/>
            <a:ext cx="37449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Consumer’s perspective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(B2C) 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/>
          <p:nvPr/>
        </p:nvSpPr>
        <p:spPr>
          <a:xfrm>
            <a:off x="0" y="0"/>
            <a:ext cx="10694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of Services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0" y="605386"/>
            <a:ext cx="76545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between services and operations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19" y="1857103"/>
            <a:ext cx="63341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609599" y="1487771"/>
            <a:ext cx="5799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 using IT software / Internet for quick transactions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7262949" y="1857103"/>
            <a:ext cx="458070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support from software team &amp; ISP provider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7585165" y="4711337"/>
            <a:ext cx="37449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Retailers perspective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(B2B) 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679269" y="975360"/>
            <a:ext cx="43891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September 2022</a:t>
            </a:r>
            <a:endParaRPr sz="4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679268" y="2634734"/>
            <a:ext cx="104415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India Became the World’s Fifth-largest Economy</a:t>
            </a:r>
            <a:endParaRPr b="0" i="1"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79268" y="3818709"/>
            <a:ext cx="151996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222222"/>
                </a:solidFill>
                <a:latin typeface="Faustina"/>
                <a:ea typeface="Faustina"/>
                <a:cs typeface="Faustina"/>
                <a:sym typeface="Faustina"/>
              </a:rPr>
              <a:t>USA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222222"/>
                </a:solidFill>
                <a:latin typeface="Faustina"/>
                <a:ea typeface="Faustina"/>
                <a:cs typeface="Faustina"/>
                <a:sym typeface="Faustina"/>
              </a:rPr>
              <a:t>China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222222"/>
                </a:solidFill>
                <a:latin typeface="Faustina"/>
                <a:ea typeface="Faustina"/>
                <a:cs typeface="Faustina"/>
                <a:sym typeface="Faustina"/>
              </a:rPr>
              <a:t>Japan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222222"/>
                </a:solidFill>
                <a:latin typeface="Faustina"/>
                <a:ea typeface="Faustina"/>
                <a:cs typeface="Faustina"/>
                <a:sym typeface="Faustina"/>
              </a:rPr>
              <a:t>Germany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Faustina"/>
                <a:ea typeface="Faustina"/>
                <a:cs typeface="Faustina"/>
                <a:sym typeface="Faustina"/>
              </a:rPr>
              <a:t>INDIA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222222"/>
                </a:solidFill>
                <a:latin typeface="Faustina"/>
                <a:ea typeface="Faustina"/>
                <a:cs typeface="Faustina"/>
                <a:sym typeface="Faustina"/>
              </a:rPr>
              <a:t>Britain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>
            <a:off x="0" y="0"/>
            <a:ext cx="10694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of Services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0" y="605386"/>
            <a:ext cx="76545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between services and operations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19" y="1857103"/>
            <a:ext cx="63341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/>
          <p:nvPr/>
        </p:nvSpPr>
        <p:spPr>
          <a:xfrm>
            <a:off x="609599" y="1487771"/>
            <a:ext cx="5799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 purchasing shelf’s for product display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7262949" y="1857103"/>
            <a:ext cx="458070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Immediate Repair / replacement from Shelf seller in case of malfunctioning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7585165" y="4711337"/>
            <a:ext cx="374498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Retailers perspective 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174171" y="718104"/>
            <a:ext cx="34921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Supply AND Demand</a:t>
            </a:r>
            <a:endParaRPr b="1"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74172" y="1308436"/>
            <a:ext cx="81163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function (or run) according to supply and demand 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174171" y="2183590"/>
            <a:ext cx="110337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Commodity prices / Service prices are dependent upon Supply and Demand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2"/>
          <p:cNvCxnSpPr/>
          <p:nvPr/>
        </p:nvCxnSpPr>
        <p:spPr>
          <a:xfrm>
            <a:off x="1637211" y="2712367"/>
            <a:ext cx="1" cy="360134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22"/>
          <p:cNvCxnSpPr/>
          <p:nvPr/>
        </p:nvCxnSpPr>
        <p:spPr>
          <a:xfrm flipH="1">
            <a:off x="1162595" y="6052457"/>
            <a:ext cx="4715691" cy="391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22"/>
          <p:cNvSpPr txBox="1"/>
          <p:nvPr/>
        </p:nvSpPr>
        <p:spPr>
          <a:xfrm>
            <a:off x="2643050" y="6091645"/>
            <a:ext cx="3048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------&gt;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 rot="-5400000">
            <a:off x="-233605" y="4013237"/>
            <a:ext cx="29609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 -----&gt;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 flipH="1" rot="10800000">
            <a:off x="1741714" y="2917371"/>
            <a:ext cx="4136572" cy="3065418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-1" y="631018"/>
            <a:ext cx="971876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Case let: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(April ~ June 2020)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IN" sz="2800" u="sng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Sanitizer				SPAs, Saloons, Beauty Parlours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Online Meetings (Tools)		Software Services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23"/>
          <p:cNvCxnSpPr/>
          <p:nvPr/>
        </p:nvCxnSpPr>
        <p:spPr>
          <a:xfrm>
            <a:off x="3675016" y="1959429"/>
            <a:ext cx="0" cy="221101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6" name="Google Shape;266;p24"/>
          <p:cNvGraphicFramePr/>
          <p:nvPr/>
        </p:nvGraphicFramePr>
        <p:xfrm>
          <a:off x="366848" y="6841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1626300"/>
                <a:gridCol w="2419050"/>
                <a:gridCol w="2098450"/>
                <a:gridCol w="2156750"/>
                <a:gridCol w="1573850"/>
              </a:tblGrid>
              <a:tr h="5159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Sanitizer</a:t>
                      </a:r>
                      <a:endParaRPr b="0" i="0" sz="4000" u="none" cap="none" strike="noStrike">
                        <a:solidFill>
                          <a:srgbClr val="2F559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</a:tr>
              <a:tr h="66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/>
                        <a:t>Months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/>
                        <a:t>Sales</a:t>
                      </a:r>
                      <a:br>
                        <a:rPr b="1" lang="en-IN" sz="2400" u="none" cap="none" strike="noStrike"/>
                      </a:br>
                      <a:r>
                        <a:rPr b="1" lang="en-IN" sz="2400" u="none" cap="none" strike="noStrike"/>
                        <a:t>(million units)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/>
                        <a:t>Consumption</a:t>
                      </a:r>
                      <a:br>
                        <a:rPr b="1" lang="en-IN" sz="2400" u="none" cap="none" strike="noStrike"/>
                      </a:br>
                      <a:r>
                        <a:rPr b="1" lang="en-IN" sz="2400" u="none" cap="none" strike="noStrike"/>
                        <a:t>(lakh Litres)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/>
                        <a:t>Supply</a:t>
                      </a:r>
                      <a:br>
                        <a:rPr b="1" lang="en-IN" sz="2400" u="none" cap="none" strike="noStrike"/>
                      </a:br>
                      <a:r>
                        <a:rPr b="1" lang="en-IN" sz="2400" u="none" cap="none" strike="noStrike"/>
                        <a:t>(Litres) 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400" u="none" cap="none" strike="noStrike"/>
                        <a:t>Demand</a:t>
                      </a:r>
                      <a:endParaRPr b="1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C4E0B2"/>
                    </a:soli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Oct-19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9.95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1.005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Dec-19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1.002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Jan-20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1.000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Feb-20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0.999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Mar-20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0.999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Apr-20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May-20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13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1.30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Jun-20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18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10.02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1.80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Jul-20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13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13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1.54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Aug-20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21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20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cap="none" strike="noStrike"/>
                        <a:t>1.05</a:t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858A8E"/>
                        </a:gs>
                        <a:gs pos="50000">
                          <a:srgbClr val="C1C6CE"/>
                        </a:gs>
                        <a:gs pos="100000">
                          <a:srgbClr val="E7EEF8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</a:tr>
            </a:tbl>
          </a:graphicData>
        </a:graphic>
      </p:graphicFrame>
      <p:sp>
        <p:nvSpPr>
          <p:cNvPr id="267" name="Google Shape;267;p24"/>
          <p:cNvSpPr txBox="1"/>
          <p:nvPr/>
        </p:nvSpPr>
        <p:spPr>
          <a:xfrm>
            <a:off x="123008" y="5935272"/>
            <a:ext cx="118251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Discuss product pricing subject to demand and supply (month wise)?</a:t>
            </a:r>
            <a:endParaRPr sz="3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43840" y="1393371"/>
            <a:ext cx="1146918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Illustrate the same for “Online Meeting Tools”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(Sales of MST / Zoom / Google Meet etc. Subscriptions / Licences ……. Pre Covid, During Covid and Post Covid)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impact did it create for Software Services during those period?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2673530" y="788516"/>
            <a:ext cx="53936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3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SPAs, Saloons, Beauty Parlours</a:t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522515" y="1837509"/>
            <a:ext cx="104851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let of the above mentioned services in terms of Demand, Supply, Resources and most important “Customer Participation” 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2673530" y="3690407"/>
            <a:ext cx="12039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3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Banks</a:t>
            </a:r>
            <a:endParaRPr b="1" i="1" sz="3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522515" y="4881584"/>
            <a:ext cx="104851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did “Customer Participation” impact Banking Services (as compared to offline banking) 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-2" y="936563"/>
            <a:ext cx="67056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Customer Participation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13 &amp; 14)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-43544" y="1825211"/>
            <a:ext cx="1195686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Simultaneity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14): </a:t>
            </a: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fact that services are created and consumed simultaneously and, thus, cannot be stored is a critical feature in the management of services.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Example: Qatar World Cup 2022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-2" y="4437409"/>
            <a:ext cx="1195686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Perishability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14): </a:t>
            </a: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service is a perishable commodity.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Example: Hotel occupancy, footfall during weekends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        Ticket pricing for IPL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-3" y="936563"/>
            <a:ext cx="1195686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Intangibility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15): </a:t>
            </a: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Services are ideas and concepts; products are things. Therefore, it follows that service innovations are not patentable.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Example: Franchising (Eatery, Software Services)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0" y="3165788"/>
            <a:ext cx="1195686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Heterogeneity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15): </a:t>
            </a: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combination of the intangible nature of services and the customer as a participant in the service delivery system results in variation of service from customer to customer.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Example: Automobile companies (proactively) recalling defective (minor) products (cars) and getting it repaired or serviced free of cost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-3" y="936563"/>
            <a:ext cx="1195686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Non Transferrable Ownership </a:t>
            </a:r>
            <a:r>
              <a:rPr i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16): </a:t>
            </a: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From a marketing perspective, services, unlike goods, do not involve transfer of ownership. If customers do not receive ownership when they purchase a service, then what are they buying?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Example: I have purchased a device for faster network connectivity, but experiencing same issues of frequents dropping of calls / connectivity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359229" y="2083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{601E37BE-8AFD-43E4-8D0F-F91CEF8D3BC0}</a:tableStyleId>
              </a:tblPr>
              <a:tblGrid>
                <a:gridCol w="703225"/>
                <a:gridCol w="1633575"/>
                <a:gridCol w="1168400"/>
                <a:gridCol w="1168400"/>
                <a:gridCol w="1168400"/>
                <a:gridCol w="1168400"/>
                <a:gridCol w="1168400"/>
                <a:gridCol w="1168400"/>
                <a:gridCol w="11684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Rank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Country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2022 (Billions)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800" u="none" cap="none" strike="noStrike">
                          <a:solidFill>
                            <a:srgbClr val="000000"/>
                          </a:solidFill>
                        </a:rPr>
                        <a:t>2026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4F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United States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20,893.75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22,997.50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25,346.81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26,695.15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27,745.53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28,790.40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29,855.87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China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14,862.56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17,458.04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19,911.59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21,865.48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23,617.43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25,353.05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27,171.94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Japan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5,040.11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4,937.42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4,912.15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5,291.35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5,527.69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5,820.00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6,063.32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Germany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3,843.34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4,225.92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4,256.54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4,564.78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4,786.67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4,985.45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5,177.01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India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2,667.69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3,177.92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solidFill>
                            <a:srgbClr val="FF0000"/>
                          </a:solidFill>
                        </a:rPr>
                        <a:t>3,534.74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3,893.67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4,270.77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4,681.95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>
                          <a:solidFill>
                            <a:srgbClr val="FF0000"/>
                          </a:solidFill>
                        </a:rPr>
                        <a:t>5,100.70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6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United Kingdom</a:t>
                      </a:r>
                      <a:endParaRPr sz="1800" u="none" cap="none" strike="noStrike"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2,758.87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3,187.63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3,376.00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3,686.94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3,914.82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4,131.68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4,345.97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France</a:t>
                      </a:r>
                      <a:endParaRPr sz="1800" u="none" cap="none" strike="noStrike"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2,621.96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2,935.49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2,936.70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3,086.23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3,227.51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3,366.29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3,495.89</a:t>
                      </a:r>
                      <a:endParaRPr/>
                    </a:p>
                  </a:txBody>
                  <a:tcPr marT="60950" marB="60950" marR="60950" marL="6095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3"/>
          <p:cNvSpPr/>
          <p:nvPr/>
        </p:nvSpPr>
        <p:spPr>
          <a:xfrm>
            <a:off x="359229" y="1397234"/>
            <a:ext cx="6383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World's GDP is $ 103.86 trillion as on 2022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6426" y="5925974"/>
            <a:ext cx="118304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GDP: </a:t>
            </a:r>
            <a:r>
              <a:rPr b="0" i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total </a:t>
            </a:r>
            <a:r>
              <a:rPr b="0" i="1" lang="en-I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0" i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of all the </a:t>
            </a:r>
            <a:r>
              <a:rPr b="0" i="1" lang="en-I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goods</a:t>
            </a:r>
            <a:r>
              <a:rPr b="0" i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I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r>
              <a:rPr b="0" i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produced in a country in </a:t>
            </a:r>
            <a:r>
              <a:rPr b="0" i="1" lang="en-I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b="0" i="1" lang="en-IN" sz="2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year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Service Operation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82879" y="523220"/>
            <a:ext cx="118349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service package is defined as a bundle of goods and services with information that is provided in some environment. </a:t>
            </a:r>
            <a:endParaRPr i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746" y="1109389"/>
            <a:ext cx="5581650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0" y="523220"/>
            <a:ext cx="10859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 : Logistic Services (SCM)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ronavirus Lockdown: Stranded Trucks Across India Another Body Blow To A  Battered Industry" id="322" name="Google Shape;3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50" y="1903913"/>
            <a:ext cx="8149287" cy="458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0" y="1290510"/>
            <a:ext cx="9692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Supporting Facility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Physical resources i.e. </a:t>
            </a:r>
            <a:r>
              <a:rPr i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Fleet of vehicles, Parking Area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0" y="523220"/>
            <a:ext cx="10859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 : Logistic Services (SCM)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-1" y="1290510"/>
            <a:ext cx="120613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Facilitating Goods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Material purchased or consumed by buyers i.e. Packing boxes, Trolleys, hand pallet trucks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42" y="2365577"/>
            <a:ext cx="3519009" cy="33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851" y="2888797"/>
            <a:ext cx="3570978" cy="347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ious Types of Packaging Materials Used in Industries" id="333" name="Google Shape;3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4640" y="1909295"/>
            <a:ext cx="5007591" cy="385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0" y="523220"/>
            <a:ext cx="10859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 : Logistic Services (SCM)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-1" y="1290510"/>
            <a:ext cx="120613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Data that is available from the customer or provider to enable efficient and customized service i.e. Loading / Unloading time, Real Time Monitoring or tracking of transport vehicles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om vehicles to pets - the story of an IoT startup that can track  'everything that moves' - Express Computer"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209" y="2246811"/>
            <a:ext cx="6880952" cy="428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0" y="523220"/>
            <a:ext cx="10859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 : Logistic Services (SCM)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-1" y="1290510"/>
            <a:ext cx="120613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Explicit Services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Benefits that are readily observable i.e. Trained professionals taking care from packing – Loading to vehicle – Movement of Goods – Timely delivery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ds Loading and Unloading Services in Chunabhatti Road,, Ghaziabad,  Bhagwati Cargo Packers &amp; Movers | ID: 9890066597"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865" y="2470079"/>
            <a:ext cx="42195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kers &amp; Movers | Full Service Moving Company" id="350" name="Google Shape;3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18" y="2470079"/>
            <a:ext cx="3437577" cy="2293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Unpack and Stay Organized When Moving to a New House - Firemen Movers" id="351" name="Google Shape;35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0656" y="4041220"/>
            <a:ext cx="3607647" cy="235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0" y="523220"/>
            <a:ext cx="10859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Example : Logistic Services (SCM)</a:t>
            </a:r>
            <a:endParaRPr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-1" y="1290510"/>
            <a:ext cx="120613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Implicit Services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Psychological benefits that the customer may sense or experience i.e. Value to the customers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661852" y="1760195"/>
            <a:ext cx="105809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service package is a bundle of explicit and implicit benefits performed with a supporting facility and using facilitated goods.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1332411" y="4911634"/>
            <a:ext cx="56431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Brainstorming Vs Data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(What do customers buy, Should I do brainstorming or analyze historical data)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2560320" y="1986260"/>
            <a:ext cx="556477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8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Encounter</a:t>
            </a:r>
            <a:endParaRPr i="1" sz="8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3,036 Encounter Images, Stock Photos &amp; Vectors | Shutterstock" id="378" name="Google Shape;3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14" y="2891881"/>
            <a:ext cx="37147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ry Couple Walking in the Street after Argument Stock Photo - Image of  arguing, city: 136582302" id="379" name="Google Shape;3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265" y="1577818"/>
            <a:ext cx="3896833" cy="2813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ry Couple Having a Fight in the City Stock Image - Image of female,  lovers: 161169167" id="380" name="Google Shape;38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682" y="201285"/>
            <a:ext cx="3727232" cy="26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359228" y="1397234"/>
            <a:ext cx="699080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World's GDP is $ 103.86 trillion as on 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World's GDP is $ 103,860.00 billion as on 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India’s 2022 GDP is $3535 billion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India’s 2022 GDP is $3.535 trillion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India’s GDP is 248 lakh crores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rtoon business man checking in at hotel room at reception, smiling  receptionist woman at front service desk with three | CanStock"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368" y="1591490"/>
            <a:ext cx="5644335" cy="352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546" y="648551"/>
            <a:ext cx="4568551" cy="590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304800" y="1985818"/>
            <a:ext cx="401781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5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Hotel Reservation</a:t>
            </a:r>
            <a:endParaRPr i="1" sz="5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9131201" y="1985817"/>
            <a:ext cx="24291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out</a:t>
            </a:r>
            <a:endParaRPr sz="5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5428739" y="1985817"/>
            <a:ext cx="24291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Hotel Stay</a:t>
            </a:r>
            <a:endParaRPr b="1" sz="5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950920" y="2521235"/>
            <a:ext cx="1849515" cy="683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7477496" y="2521235"/>
            <a:ext cx="1870628" cy="683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120073" y="1717964"/>
            <a:ext cx="11647054" cy="240145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2059709" y="984746"/>
            <a:ext cx="90054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Experience (Explicit / Implicit)</a:t>
            </a:r>
            <a:endParaRPr i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960582" y="4387272"/>
            <a:ext cx="194887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Encounter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28739" y="4387272"/>
            <a:ext cx="194887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Encounter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9348124" y="4387272"/>
            <a:ext cx="194887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Encounter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129309" y="523220"/>
            <a:ext cx="113514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 of Technology in Service Encounter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782" y="1187641"/>
            <a:ext cx="10243127" cy="506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129309" y="523220"/>
            <a:ext cx="113514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Encounters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3"/>
          <p:cNvSpPr/>
          <p:nvPr/>
        </p:nvSpPr>
        <p:spPr>
          <a:xfrm>
            <a:off x="212436" y="1664539"/>
            <a:ext cx="1126836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Encounters, The interaction, which defines the quality of the service in the mind of the customer, is called a “</a:t>
            </a:r>
            <a:r>
              <a:rPr i="1" lang="en-IN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moment of truth</a:t>
            </a: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 Often a brief encounter is a moment in time when the customer is evaluating the service and forming an opinion of its quality.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Encounter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0" y="602734"/>
            <a:ext cx="72155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Service Encounter Triad </a:t>
            </a:r>
            <a:r>
              <a:rPr i="1"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98)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036" y="1125954"/>
            <a:ext cx="8091053" cy="5451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Service-Dominant Logic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627017" y="1826512"/>
            <a:ext cx="1075508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 on the customer and serving his or her needs is the basis for a </a:t>
            </a:r>
            <a:r>
              <a:rPr b="1"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service-dominant</a:t>
            </a:r>
            <a:r>
              <a:rPr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logic that is an alternative to the traditional goods-centered paradigm.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Service-Dominant Logic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780363" y="1075900"/>
            <a:ext cx="4813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https://www.youtube.com/watch?v=KAKNEiCPiYI</a:t>
            </a:r>
            <a:endParaRPr/>
          </a:p>
        </p:txBody>
      </p:sp>
      <p:sp>
        <p:nvSpPr>
          <p:cNvPr id="436" name="Google Shape;436;p46"/>
          <p:cNvSpPr/>
          <p:nvPr/>
        </p:nvSpPr>
        <p:spPr>
          <a:xfrm>
            <a:off x="780363" y="1546162"/>
            <a:ext cx="5292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Top 5 Best Split AC [ Air Conditioners ] in 2022</a:t>
            </a:r>
            <a:endParaRPr b="1" i="0"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780363" y="2670295"/>
            <a:ext cx="50036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https://www.youtube.com/watch?v=rXMbQxdq_ps</a:t>
            </a:r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780363" y="3228481"/>
            <a:ext cx="11063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Mandatory Facilities for hotel guest in a 5 star hotel? Mandatory or basic facilities and amenities/</a:t>
            </a:r>
            <a:endParaRPr b="1" i="0"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780363" y="4838731"/>
            <a:ext cx="113158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https://learn.jatanshah.in/dashboard-g/?gclid=CjwKCAiAk--dBhABEiwAchIwkcLpk_tMl1J7vJ3yZ2zjgi88avNpI52W0S2L4f-mztXt9evXM7nXvRoCRMwQAvD_BwE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Service-Dominant Logic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466" y="1262606"/>
            <a:ext cx="10233900" cy="372740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7"/>
          <p:cNvSpPr txBox="1"/>
          <p:nvPr/>
        </p:nvSpPr>
        <p:spPr>
          <a:xfrm>
            <a:off x="984069" y="5712823"/>
            <a:ext cx="22903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11 of text book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Service-Dominant Logic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p-ao.shortpixel.ai/client/to_webp,q_glossy,ret_img,w_1024,h_631/https:/intelligente-organisationen.de/wp-content/uploads/2020/08/Service-Dominant-Logic-Loops-1024x631.png" id="452" name="Google Shape;4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04" y="523220"/>
            <a:ext cx="7647304" cy="471235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/>
          <p:nvPr/>
        </p:nvSpPr>
        <p:spPr>
          <a:xfrm>
            <a:off x="591004" y="5758793"/>
            <a:ext cx="5952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https://intelligente-organisationen.de/service-dominant-logic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Elements of Service Delivery System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452846" y="1776550"/>
            <a:ext cx="10877006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briefly elements of Service Delivery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notes on “Service Delivery System Elements”?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580916" y="1276196"/>
            <a:ext cx="70913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India’s GDP (2022) is </a:t>
            </a:r>
            <a:r>
              <a:rPr lang="en-IN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248 lakh crores</a:t>
            </a:r>
            <a:endParaRPr/>
          </a:p>
        </p:txBody>
      </p:sp>
      <p:graphicFrame>
        <p:nvGraphicFramePr>
          <p:cNvPr id="118" name="Google Shape;118;p5"/>
          <p:cNvGraphicFramePr/>
          <p:nvPr/>
        </p:nvGraphicFramePr>
        <p:xfrm>
          <a:off x="580916" y="2296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2241050"/>
                <a:gridCol w="1986375"/>
                <a:gridCol w="2291975"/>
              </a:tblGrid>
              <a:tr h="4335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Contribution to GDP in %</a:t>
                      </a:r>
                      <a:endParaRPr b="1" i="0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  <a:tc hMerge="1"/>
                <a:tc hMerge="1"/>
              </a:tr>
              <a:tr h="43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Agriculture</a:t>
                      </a:r>
                      <a:endParaRPr b="0" i="1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Industry</a:t>
                      </a:r>
                      <a:endParaRPr b="0" i="1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Services</a:t>
                      </a:r>
                      <a:endParaRPr b="0" i="1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</a:tr>
              <a:tr h="43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16</a:t>
                      </a:r>
                      <a:endParaRPr b="1" i="0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/>
                        <a:t>24</a:t>
                      </a:r>
                      <a:endParaRPr b="1" i="0" sz="3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cap="none" strike="noStrike">
                          <a:solidFill>
                            <a:srgbClr val="FF0000"/>
                          </a:solidFill>
                        </a:rPr>
                        <a:t>60</a:t>
                      </a:r>
                      <a:endParaRPr b="1" i="0" sz="3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ED9D8A"/>
                        </a:gs>
                        <a:gs pos="50000">
                          <a:srgbClr val="F1C3B8"/>
                        </a:gs>
                        <a:gs pos="100000">
                          <a:srgbClr val="F8E1DC"/>
                        </a:gs>
                      </a:gsLst>
                      <a:lin ang="10800000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Elements of Service Delivery System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792480" y="1593669"/>
            <a:ext cx="820347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Culture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 Engagement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Quality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Experiences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792479" y="5033997"/>
            <a:ext cx="1072025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Taj Hotel, Reliance JIO, Airline Industry, Travel and Tourism, Consultancy Services etc.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Elements of Service Delivery System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New Service Development Process Cycle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 ways you can develop new services to meet customer needs - Trade Ready" id="477" name="Google Shape;4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472" y="636431"/>
            <a:ext cx="6506482" cy="59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New Service Development Process Cycle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0889" y="616403"/>
            <a:ext cx="4667250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New Service Development Process Cycle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057" y="987742"/>
            <a:ext cx="8879886" cy="570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New Service Development Process Cycle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2011680" y="1271451"/>
            <a:ext cx="8334103" cy="5077097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4876800" y="6409509"/>
            <a:ext cx="20029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Ansoff Matrix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55"/>
          <p:cNvCxnSpPr>
            <a:stCxn id="496" idx="0"/>
            <a:endCxn id="496" idx="2"/>
          </p:cNvCxnSpPr>
          <p:nvPr/>
        </p:nvCxnSpPr>
        <p:spPr>
          <a:xfrm>
            <a:off x="6178732" y="1271451"/>
            <a:ext cx="0" cy="5077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" name="Google Shape;499;p55"/>
          <p:cNvCxnSpPr>
            <a:stCxn id="496" idx="1"/>
            <a:endCxn id="496" idx="3"/>
          </p:cNvCxnSpPr>
          <p:nvPr/>
        </p:nvCxnSpPr>
        <p:spPr>
          <a:xfrm>
            <a:off x="2011680" y="3810000"/>
            <a:ext cx="833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p55"/>
          <p:cNvSpPr txBox="1"/>
          <p:nvPr/>
        </p:nvSpPr>
        <p:spPr>
          <a:xfrm>
            <a:off x="2586445" y="717751"/>
            <a:ext cx="3291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Customers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6779622" y="717751"/>
            <a:ext cx="3291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Customers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 rot="-5400000">
            <a:off x="194678" y="2184586"/>
            <a:ext cx="27326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Services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5"/>
          <p:cNvSpPr txBox="1"/>
          <p:nvPr/>
        </p:nvSpPr>
        <p:spPr>
          <a:xfrm rot="-5400000">
            <a:off x="363584" y="4811133"/>
            <a:ext cx="23948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Services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6627223" y="2002117"/>
            <a:ext cx="294349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Market (Customers)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2623458" y="2002117"/>
            <a:ext cx="294349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Market Development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2623458" y="4534134"/>
            <a:ext cx="294349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Market Development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5"/>
          <p:cNvSpPr txBox="1"/>
          <p:nvPr/>
        </p:nvSpPr>
        <p:spPr>
          <a:xfrm>
            <a:off x="6627223" y="4534134"/>
            <a:ext cx="29434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Diversification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New Service Development Process Cycle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 Blueprint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39" y="1125719"/>
            <a:ext cx="11425568" cy="486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Service Blueprint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Ng Service Blueprint Example" id="524" name="Google Shape;5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37" y="444843"/>
            <a:ext cx="11816076" cy="618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/>
          <p:nvPr/>
        </p:nvSpPr>
        <p:spPr>
          <a:xfrm>
            <a:off x="-1" y="0"/>
            <a:ext cx="10345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Practical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652319" y="1868380"/>
            <a:ext cx="5017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https://www.youtube.com/watch?v=DzVoqNG8VTo</a:t>
            </a:r>
            <a:endParaRPr/>
          </a:p>
        </p:txBody>
      </p:sp>
      <p:sp>
        <p:nvSpPr>
          <p:cNvPr id="531" name="Google Shape;531;p59"/>
          <p:cNvSpPr/>
          <p:nvPr/>
        </p:nvSpPr>
        <p:spPr>
          <a:xfrm>
            <a:off x="652319" y="2565066"/>
            <a:ext cx="4762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10 - Planning the Service Delivery System</a:t>
            </a:r>
            <a:endParaRPr b="1" i="0"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580916" y="1276196"/>
            <a:ext cx="70913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India’s GDP (2022) is </a:t>
            </a:r>
            <a:r>
              <a:rPr lang="en-IN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248 lakh crores</a:t>
            </a:r>
            <a:endParaRPr/>
          </a:p>
        </p:txBody>
      </p:sp>
      <p:graphicFrame>
        <p:nvGraphicFramePr>
          <p:cNvPr id="125" name="Google Shape;125;p6"/>
          <p:cNvGraphicFramePr/>
          <p:nvPr/>
        </p:nvGraphicFramePr>
        <p:xfrm>
          <a:off x="580915" y="23709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3124475"/>
                <a:gridCol w="2745750"/>
                <a:gridCol w="3171825"/>
              </a:tblGrid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/>
                        <a:t>India's GDP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248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IN" sz="4000" u="none" cap="none" strike="noStrike"/>
                        <a:t>lakh crore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</a:tr>
              <a:tr h="5133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Contribution to GDP in 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 hMerge="1"/>
                <a:tc hMerge="1"/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Agriculture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Industry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Services</a:t>
                      </a:r>
                      <a:endParaRPr b="1" i="1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16%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24%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60%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39.68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59.52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148.8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580916" y="1276196"/>
            <a:ext cx="70913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USA’s GDP (2022) is </a:t>
            </a:r>
            <a:r>
              <a:rPr lang="en-IN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2071 lakh crores</a:t>
            </a:r>
            <a:endParaRPr/>
          </a:p>
        </p:txBody>
      </p:sp>
      <p:graphicFrame>
        <p:nvGraphicFramePr>
          <p:cNvPr id="132" name="Google Shape;132;p7"/>
          <p:cNvGraphicFramePr/>
          <p:nvPr/>
        </p:nvGraphicFramePr>
        <p:xfrm>
          <a:off x="580915" y="23709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{EAC875A4-2A2D-425E-8662-941C0E785019}</a:tableStyleId>
              </a:tblPr>
              <a:tblGrid>
                <a:gridCol w="3124475"/>
                <a:gridCol w="2745750"/>
                <a:gridCol w="3171825"/>
              </a:tblGrid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/>
                        <a:t>India's GDP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2071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IN" sz="4000" u="none" cap="none" strike="noStrike"/>
                        <a:t>lakh crore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7D878F"/>
                        </a:gs>
                        <a:gs pos="50000">
                          <a:srgbClr val="B6C3CE"/>
                        </a:gs>
                        <a:gs pos="100000">
                          <a:srgbClr val="DBEAF7"/>
                        </a:gs>
                      </a:gsLst>
                      <a:lin ang="5400000" scaled="0"/>
                    </a:gradFill>
                  </a:tcPr>
                </a:tc>
              </a:tr>
              <a:tr h="5133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Contribution to GDP in 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 hMerge="1"/>
                <a:tc hMerge="1"/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Agriculture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Industry</a:t>
                      </a:r>
                      <a:endParaRPr b="0" i="1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Services</a:t>
                      </a:r>
                      <a:endParaRPr b="1" i="1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1%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u="none" cap="none" strike="noStrike"/>
                        <a:t>19%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80%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  <a:tr h="513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4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20.71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4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393</a:t>
                      </a:r>
                      <a:endParaRPr b="1" i="0" sz="4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968653"/>
                        </a:gs>
                        <a:gs pos="50000">
                          <a:srgbClr val="DAC278"/>
                        </a:gs>
                        <a:gs pos="100000">
                          <a:srgbClr val="FFE891"/>
                        </a:gs>
                      </a:gsLst>
                      <a:path path="circle">
                        <a:fillToRect l="100%" t="100%"/>
                      </a:path>
                      <a:tileRect b="-100%" r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4000" u="none" cap="none" strike="noStrike">
                          <a:solidFill>
                            <a:srgbClr val="FF0000"/>
                          </a:solidFill>
                        </a:rPr>
                        <a:t>1657</a:t>
                      </a:r>
                      <a:endParaRPr b="1" i="0" sz="40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gradFill>
                      <a:gsLst>
                        <a:gs pos="0">
                          <a:srgbClr val="FFFF7E"/>
                        </a:gs>
                        <a:gs pos="50000">
                          <a:srgbClr val="FFFFB1"/>
                        </a:gs>
                        <a:gs pos="100000">
                          <a:srgbClr val="FFFFD9"/>
                        </a:gs>
                      </a:gsLst>
                      <a:lin ang="13500000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627016" y="1514679"/>
            <a:ext cx="1069412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India’s services sector covers a wide variety of activities such 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3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trade, hotel and restaurants, transport, storage and communication, financing, insurance, real estate, business services, community, social and personal services, and services associated with Health Care, Technology, Institution (Health Care), Tourism</a:t>
            </a:r>
            <a:r>
              <a:rPr b="0" i="1" lang="en-I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……………………….. ……………………………………………………………………..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0" y="0"/>
            <a:ext cx="2044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532" y="523220"/>
            <a:ext cx="9483634" cy="625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2022-12-15T12:37:51Z</dcterms:created>
  <dc:creator>admin</dc:creator>
</cp:coreProperties>
</file>